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Montserrat SemiBold"/>
      <p:regular r:id="rId13"/>
      <p:bold r:id="rId14"/>
      <p:italic r:id="rId15"/>
      <p:boldItalic r:id="rId16"/>
    </p:embeddedFont>
    <p:embeddedFont>
      <p:font typeface="Montserrat"/>
      <p:regular r:id="rId17"/>
      <p:bold r:id="rId18"/>
      <p:italic r:id="rId19"/>
      <p:boldItalic r:id="rId20"/>
    </p:embeddedFont>
    <p:embeddedFont>
      <p:font typeface="Montserrat Medium"/>
      <p:regular r:id="rId21"/>
      <p:bold r:id="rId22"/>
      <p:italic r:id="rId23"/>
      <p:boldItalic r:id="rId24"/>
    </p:embeddedFont>
    <p:embeddedFont>
      <p:font typeface="Montserrat Light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Italic.fntdata"/><Relationship Id="rId22" Type="http://schemas.openxmlformats.org/officeDocument/2006/relationships/font" Target="fonts/MontserratMedium-bold.fntdata"/><Relationship Id="rId21" Type="http://schemas.openxmlformats.org/officeDocument/2006/relationships/font" Target="fonts/MontserratMedium-regular.fntdata"/><Relationship Id="rId24" Type="http://schemas.openxmlformats.org/officeDocument/2006/relationships/font" Target="fonts/MontserratMedium-boldItalic.fntdata"/><Relationship Id="rId23" Type="http://schemas.openxmlformats.org/officeDocument/2006/relationships/font" Target="fonts/MontserratMedium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Light-bold.fntdata"/><Relationship Id="rId25" Type="http://schemas.openxmlformats.org/officeDocument/2006/relationships/font" Target="fonts/MontserratLight-regular.fntdata"/><Relationship Id="rId28" Type="http://schemas.openxmlformats.org/officeDocument/2006/relationships/font" Target="fonts/MontserratLight-boldItalic.fntdata"/><Relationship Id="rId27" Type="http://schemas.openxmlformats.org/officeDocument/2006/relationships/font" Target="fonts/MontserratLight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SemiBold-regular.fntdata"/><Relationship Id="rId12" Type="http://schemas.openxmlformats.org/officeDocument/2006/relationships/slide" Target="slides/slide8.xml"/><Relationship Id="rId15" Type="http://schemas.openxmlformats.org/officeDocument/2006/relationships/font" Target="fonts/MontserratSemiBold-italic.fntdata"/><Relationship Id="rId14" Type="http://schemas.openxmlformats.org/officeDocument/2006/relationships/font" Target="fonts/MontserratSemiBold-bold.fntdata"/><Relationship Id="rId17" Type="http://schemas.openxmlformats.org/officeDocument/2006/relationships/font" Target="fonts/Montserrat-regular.fntdata"/><Relationship Id="rId16" Type="http://schemas.openxmlformats.org/officeDocument/2006/relationships/font" Target="fonts/MontserratSemiBold-boldItalic.fntdata"/><Relationship Id="rId19" Type="http://schemas.openxmlformats.org/officeDocument/2006/relationships/font" Target="fonts/Montserrat-italic.fntdata"/><Relationship Id="rId18" Type="http://schemas.openxmlformats.org/officeDocument/2006/relationships/font" Target="fonts/Montserr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399188a05c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399188a05c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399188a05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399188a05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399188a05c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399188a05c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399188a05c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399188a05c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399188a05c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399188a05c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399188a05c_1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399188a05c_1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399188a05c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399188a05c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785675" y="601425"/>
            <a:ext cx="3499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785675" y="2856350"/>
            <a:ext cx="3499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6094"/>
              </a:buClr>
              <a:buSzPts val="1500"/>
              <a:buFont typeface="Montserrat Medium"/>
              <a:buNone/>
              <a:defRPr sz="1500">
                <a:solidFill>
                  <a:srgbClr val="2C609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_2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195575" y="4463913"/>
            <a:ext cx="6460800" cy="43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6094"/>
              </a:buClr>
              <a:buSzPts val="1600"/>
              <a:buFont typeface="Montserrat"/>
              <a:buNone/>
              <a:defRPr sz="1600">
                <a:solidFill>
                  <a:srgbClr val="2C609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/>
        </p:txBody>
      </p:sp>
      <p:pic>
        <p:nvPicPr>
          <p:cNvPr id="57" name="Google Shape;5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73088" y="4519375"/>
            <a:ext cx="1747651" cy="32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hasCustomPrompt="1" type="title"/>
          </p:nvPr>
        </p:nvSpPr>
        <p:spPr>
          <a:xfrm>
            <a:off x="2223450" y="1188838"/>
            <a:ext cx="4697100" cy="178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C6094"/>
              </a:buClr>
              <a:buSzPts val="12000"/>
              <a:buFont typeface="Montserrat SemiBold"/>
              <a:buNone/>
              <a:defRPr sz="12000">
                <a:solidFill>
                  <a:srgbClr val="2C6094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2"/>
          <p:cNvSpPr txBox="1"/>
          <p:nvPr>
            <p:ph idx="1" type="subTitle"/>
          </p:nvPr>
        </p:nvSpPr>
        <p:spPr>
          <a:xfrm>
            <a:off x="2822100" y="3162063"/>
            <a:ext cx="3499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6094"/>
              </a:buClr>
              <a:buSzPts val="1700"/>
              <a:buFont typeface="Montserrat"/>
              <a:buNone/>
              <a:defRPr sz="1700">
                <a:solidFill>
                  <a:srgbClr val="2C609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page">
  <p:cSld name="BLANK_1_1">
    <p:bg>
      <p:bgPr>
        <a:solidFill>
          <a:srgbClr val="5C9494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3"/>
          <p:cNvPicPr preferRelativeResize="0"/>
          <p:nvPr/>
        </p:nvPicPr>
        <p:blipFill rotWithShape="1">
          <a:blip r:embed="rId2">
            <a:alphaModFix/>
          </a:blip>
          <a:srcRect b="26136" l="10866" r="11185" t="24927"/>
          <a:stretch/>
        </p:blipFill>
        <p:spPr>
          <a:xfrm>
            <a:off x="2039025" y="1937350"/>
            <a:ext cx="5065948" cy="1268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page with title">
  <p:cSld name="BLANK_1_1_1">
    <p:bg>
      <p:bgPr>
        <a:solidFill>
          <a:srgbClr val="5C9494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2">
            <a:alphaModFix/>
          </a:blip>
          <a:srcRect b="30879" l="10866" r="11185" t="30419"/>
          <a:stretch/>
        </p:blipFill>
        <p:spPr>
          <a:xfrm>
            <a:off x="1926975" y="1711250"/>
            <a:ext cx="5065948" cy="100347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>
            <p:ph type="title"/>
          </p:nvPr>
        </p:nvSpPr>
        <p:spPr>
          <a:xfrm>
            <a:off x="2162100" y="2865050"/>
            <a:ext cx="4595700" cy="77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Montserrat"/>
              <a:buNone/>
              <a:defRPr sz="3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rgbClr val="2C6094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705875" y="2732275"/>
            <a:ext cx="4829700" cy="152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4375" y="-241800"/>
            <a:ext cx="4056598" cy="454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3500" y="4531976"/>
            <a:ext cx="1732250" cy="37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-26625" y="4593050"/>
            <a:ext cx="9197400" cy="5727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" name="Google Shape;1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20275" y="4695500"/>
            <a:ext cx="1712026" cy="3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71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 Medium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427250"/>
            <a:ext cx="8520600" cy="27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 Light"/>
              <a:buChar char="●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○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■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○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■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○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■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/>
          <p:nvPr/>
        </p:nvSpPr>
        <p:spPr>
          <a:xfrm>
            <a:off x="-26625" y="4597898"/>
            <a:ext cx="9197400" cy="5727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20275" y="4700348"/>
            <a:ext cx="1712026" cy="3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371925"/>
            <a:ext cx="3999900" cy="287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  <a:defRPr sz="1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427250"/>
            <a:ext cx="3999900" cy="28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 Light"/>
              <a:buChar char="●"/>
              <a:defRPr sz="1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00" y="471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 Medium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/>
          <p:nvPr/>
        </p:nvSpPr>
        <p:spPr>
          <a:xfrm>
            <a:off x="-26625" y="4593050"/>
            <a:ext cx="9197400" cy="5727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" name="Google Shape;32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20275" y="4695500"/>
            <a:ext cx="1712026" cy="3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"/>
          <p:cNvSpPr txBox="1"/>
          <p:nvPr>
            <p:ph type="title"/>
          </p:nvPr>
        </p:nvSpPr>
        <p:spPr>
          <a:xfrm>
            <a:off x="311700" y="471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 Medium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TITLE_ONLY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-26625" y="4593050"/>
            <a:ext cx="9197400" cy="5727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" name="Google Shape;3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20275" y="4695500"/>
            <a:ext cx="1712026" cy="3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-26625" y="4593050"/>
            <a:ext cx="9197400" cy="5727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" name="Google Shape;4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20275" y="4695500"/>
            <a:ext cx="1712026" cy="3678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8"/>
          <p:cNvSpPr txBox="1"/>
          <p:nvPr>
            <p:ph type="title"/>
          </p:nvPr>
        </p:nvSpPr>
        <p:spPr>
          <a:xfrm>
            <a:off x="311700" y="471650"/>
            <a:ext cx="3871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Font typeface="Montserrat Medium"/>
              <a:buNone/>
              <a:defRPr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311700" y="1722950"/>
            <a:ext cx="3871800" cy="246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rgbClr val="2C6094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1388100" y="940475"/>
            <a:ext cx="6367800" cy="263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47" name="Google Shape;47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12487" y="4327175"/>
            <a:ext cx="1919027" cy="35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rgbClr val="2C60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0"/>
          <p:cNvSpPr txBox="1"/>
          <p:nvPr>
            <p:ph type="title"/>
          </p:nvPr>
        </p:nvSpPr>
        <p:spPr>
          <a:xfrm>
            <a:off x="649200" y="545925"/>
            <a:ext cx="3278100" cy="205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Montserrat SemiBold"/>
              <a:buNone/>
              <a:defRPr sz="36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10"/>
          <p:cNvSpPr txBox="1"/>
          <p:nvPr>
            <p:ph idx="1" type="subTitle"/>
          </p:nvPr>
        </p:nvSpPr>
        <p:spPr>
          <a:xfrm>
            <a:off x="646950" y="2745425"/>
            <a:ext cx="3278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C9494"/>
              </a:buClr>
              <a:buSzPts val="1900"/>
              <a:buFont typeface="Montserrat Medium"/>
              <a:buNone/>
              <a:defRPr sz="1900">
                <a:solidFill>
                  <a:srgbClr val="5C9494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10"/>
          <p:cNvSpPr txBox="1"/>
          <p:nvPr>
            <p:ph idx="2" type="body"/>
          </p:nvPr>
        </p:nvSpPr>
        <p:spPr>
          <a:xfrm>
            <a:off x="5182175" y="724200"/>
            <a:ext cx="3373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●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○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 Light"/>
              <a:buChar char="■"/>
              <a:defRPr sz="1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  <p:pic>
        <p:nvPicPr>
          <p:cNvPr id="53" name="Google Shape;53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75225" y="4314525"/>
            <a:ext cx="1626051" cy="30487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283608" y="152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buNone/>
              <a:defRPr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ctrTitle"/>
          </p:nvPr>
        </p:nvSpPr>
        <p:spPr>
          <a:xfrm>
            <a:off x="785675" y="601425"/>
            <a:ext cx="3499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NESSi GUI</a:t>
            </a:r>
            <a:endParaRPr/>
          </a:p>
        </p:txBody>
      </p:sp>
      <p:sp>
        <p:nvSpPr>
          <p:cNvPr id="72" name="Google Shape;72;p15"/>
          <p:cNvSpPr txBox="1"/>
          <p:nvPr>
            <p:ph idx="1" type="subTitle"/>
          </p:nvPr>
        </p:nvSpPr>
        <p:spPr>
          <a:xfrm>
            <a:off x="785675" y="2856350"/>
            <a:ext cx="3499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Input to DesignCrowd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1388100" y="940475"/>
            <a:ext cx="6367800" cy="263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 pages below includes our comments and requirements for the application. Please note that the layout is for our testing - It is not a requirement, although it seems to work.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There are several dimensions to the data, including time, assets and mitigation measure.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Our drafts are based on video editing software. They have some of the same challenges as we do, with multiple elements that shall be edited together to form a complete whole.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58075" y="12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Empty workbench page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500" y="799900"/>
            <a:ext cx="6745510" cy="379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0" y="799900"/>
            <a:ext cx="23985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This is the workbench page. It should include some way of navigating, selecting, work with details and see the results.</a:t>
            </a:r>
            <a:endParaRPr/>
          </a:p>
        </p:txBody>
      </p:sp>
      <p:sp>
        <p:nvSpPr>
          <p:cNvPr id="85" name="Google Shape;85;p17"/>
          <p:cNvSpPr/>
          <p:nvPr/>
        </p:nvSpPr>
        <p:spPr>
          <a:xfrm>
            <a:off x="2398500" y="2400100"/>
            <a:ext cx="1090500" cy="11613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This is the emission mitigation measure selector pane.You would work with only one at a time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Draft does not include a filter/selector for assets. It must be possible to work with multiple asset.</a:t>
            </a:r>
            <a:endParaRPr sz="600"/>
          </a:p>
        </p:txBody>
      </p:sp>
      <p:sp>
        <p:nvSpPr>
          <p:cNvPr id="86" name="Google Shape;86;p17"/>
          <p:cNvSpPr/>
          <p:nvPr/>
        </p:nvSpPr>
        <p:spPr>
          <a:xfrm>
            <a:off x="3586800" y="2030600"/>
            <a:ext cx="2675100" cy="6831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The details pane shows the details for the emission mitigation measure that was selected to the left. It should include:</a:t>
            </a:r>
            <a:endParaRPr sz="600"/>
          </a:p>
          <a:p>
            <a:pPr indent="-152400" lvl="0" marL="171450" rtl="0" algn="l">
              <a:spcBef>
                <a:spcPts val="0"/>
              </a:spcBef>
              <a:spcAft>
                <a:spcPts val="0"/>
              </a:spcAft>
              <a:buSzPts val="600"/>
              <a:buChar char="●"/>
            </a:pPr>
            <a:r>
              <a:rPr lang="en" sz="600"/>
              <a:t>Information about the measure</a:t>
            </a:r>
            <a:endParaRPr sz="600"/>
          </a:p>
          <a:p>
            <a:pPr indent="-152400" lvl="0" marL="171450" rtl="0" algn="l">
              <a:spcBef>
                <a:spcPts val="0"/>
              </a:spcBef>
              <a:spcAft>
                <a:spcPts val="0"/>
              </a:spcAft>
              <a:buSzPts val="600"/>
              <a:buChar char="●"/>
            </a:pPr>
            <a:r>
              <a:rPr lang="en" sz="600"/>
              <a:t>A possibility to select one or assets to implement this measure on</a:t>
            </a:r>
            <a:endParaRPr sz="600"/>
          </a:p>
          <a:p>
            <a:pPr indent="-152400" lvl="0" marL="171450" rtl="0" algn="l">
              <a:spcBef>
                <a:spcPts val="0"/>
              </a:spcBef>
              <a:spcAft>
                <a:spcPts val="0"/>
              </a:spcAft>
              <a:buSzPts val="600"/>
              <a:buChar char="●"/>
            </a:pPr>
            <a:r>
              <a:rPr lang="en" sz="600"/>
              <a:t>A button/function that add the measure to the timeline for this scenario</a:t>
            </a:r>
            <a:endParaRPr sz="600"/>
          </a:p>
        </p:txBody>
      </p:sp>
      <p:sp>
        <p:nvSpPr>
          <p:cNvPr id="87" name="Google Shape;87;p17"/>
          <p:cNvSpPr/>
          <p:nvPr/>
        </p:nvSpPr>
        <p:spPr>
          <a:xfrm>
            <a:off x="6468900" y="1729450"/>
            <a:ext cx="2675100" cy="4041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This is the preview pane. It is possible to change charts.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There should be a chart selector, here presented as the pie-chart button in the top right corner.</a:t>
            </a:r>
            <a:endParaRPr sz="600"/>
          </a:p>
        </p:txBody>
      </p:sp>
      <p:sp>
        <p:nvSpPr>
          <p:cNvPr id="88" name="Google Shape;88;p17"/>
          <p:cNvSpPr/>
          <p:nvPr/>
        </p:nvSpPr>
        <p:spPr>
          <a:xfrm>
            <a:off x="5631775" y="3809375"/>
            <a:ext cx="2675100" cy="4041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This is the timeline pane. It will show the start and period for an emission mitigation measure. More information on the next slides.</a:t>
            </a:r>
            <a:endParaRPr sz="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This pane must have a switch between presenting the mitigation measures and the assets.</a:t>
            </a:r>
            <a:endParaRPr sz="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58075" y="12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Workbench page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0" y="799900"/>
            <a:ext cx="23985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One </a:t>
            </a:r>
            <a:r>
              <a:rPr lang="en" sz="1400"/>
              <a:t>emission mitigation measure has been selected. The details pane have more information. What should be available: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Information (text)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Asset selector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Some parameters (varies)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Access to an “Advanced” functionality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/>
              <a:t>It is OK to have another solution</a:t>
            </a:r>
            <a:endParaRPr sz="1400"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500" y="799900"/>
            <a:ext cx="6745501" cy="378379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/>
          <p:nvPr/>
        </p:nvSpPr>
        <p:spPr>
          <a:xfrm>
            <a:off x="4293125" y="1288450"/>
            <a:ext cx="1231800" cy="2451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The details pane with a poor example.</a:t>
            </a:r>
            <a:endParaRPr sz="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500" y="799900"/>
            <a:ext cx="6722659" cy="3783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/>
          <p:nvPr>
            <p:ph type="title"/>
          </p:nvPr>
        </p:nvSpPr>
        <p:spPr>
          <a:xfrm>
            <a:off x="358075" y="12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Workbench page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0" y="799900"/>
            <a:ext cx="23985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/>
              <a:t>The measure has been added to the timeline.</a:t>
            </a:r>
            <a:endParaRPr sz="1400"/>
          </a:p>
        </p:txBody>
      </p:sp>
      <p:sp>
        <p:nvSpPr>
          <p:cNvPr id="104" name="Google Shape;104;p19"/>
          <p:cNvSpPr/>
          <p:nvPr/>
        </p:nvSpPr>
        <p:spPr>
          <a:xfrm>
            <a:off x="4865200" y="3788050"/>
            <a:ext cx="1824600" cy="5727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The emission mitigation measure has been added to the timeline. The chart is also updated</a:t>
            </a:r>
            <a:endParaRPr sz="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499" y="799900"/>
            <a:ext cx="6722650" cy="379199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/>
          <p:nvPr>
            <p:ph type="title"/>
          </p:nvPr>
        </p:nvSpPr>
        <p:spPr>
          <a:xfrm>
            <a:off x="358075" y="12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Workbench page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0" y="799900"/>
            <a:ext cx="23985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Multiple emission mitigation measures have been added to the timeline.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/>
              <a:t>Please note that we work with multiple assets. There must be a possibility to see the implementation on each asset. We suggested clicking on one of the measures should drill into it. Details on next slide:</a:t>
            </a:r>
            <a:endParaRPr sz="1400"/>
          </a:p>
        </p:txBody>
      </p:sp>
      <p:sp>
        <p:nvSpPr>
          <p:cNvPr id="112" name="Google Shape;112;p20"/>
          <p:cNvSpPr/>
          <p:nvPr/>
        </p:nvSpPr>
        <p:spPr>
          <a:xfrm>
            <a:off x="6560800" y="2834575"/>
            <a:ext cx="1824600" cy="5727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Multiple emission mitigation measures have been added to the timeline.</a:t>
            </a:r>
            <a:endParaRPr sz="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500" y="799899"/>
            <a:ext cx="6722650" cy="377623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>
            <p:ph type="title"/>
          </p:nvPr>
        </p:nvSpPr>
        <p:spPr>
          <a:xfrm>
            <a:off x="358075" y="12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Workbench page</a:t>
            </a:r>
            <a:endParaRPr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0" y="799900"/>
            <a:ext cx="2398500" cy="369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Here is the result.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We are open to another solution on how to show and navigate with through the different dimensions: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Time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Mitigation measures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Assets</a:t>
            </a:r>
            <a:endParaRPr sz="1400"/>
          </a:p>
        </p:txBody>
      </p:sp>
      <p:sp>
        <p:nvSpPr>
          <p:cNvPr id="120" name="Google Shape;120;p21"/>
          <p:cNvSpPr/>
          <p:nvPr/>
        </p:nvSpPr>
        <p:spPr>
          <a:xfrm>
            <a:off x="7163800" y="3700425"/>
            <a:ext cx="1824600" cy="5727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Here we have clicked on one of the emission mitigation measures. It shows the other dimension with the different assets.</a:t>
            </a:r>
            <a:endParaRPr sz="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-25" y="324304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Colors used by Novatech</a:t>
            </a:r>
            <a:endParaRPr/>
          </a:p>
        </p:txBody>
      </p:sp>
      <p:sp>
        <p:nvSpPr>
          <p:cNvPr id="126" name="Google Shape;126;p22"/>
          <p:cNvSpPr/>
          <p:nvPr/>
        </p:nvSpPr>
        <p:spPr>
          <a:xfrm>
            <a:off x="2186850" y="897004"/>
            <a:ext cx="2345400" cy="923700"/>
          </a:xfrm>
          <a:prstGeom prst="rect">
            <a:avLst/>
          </a:prstGeom>
          <a:solidFill>
            <a:srgbClr val="2C6094"/>
          </a:solidFill>
          <a:ln cap="flat" cmpd="sng" w="9525">
            <a:solidFill>
              <a:srgbClr val="2C60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#2C6094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Used in logo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7" name="Google Shape;127;p22"/>
          <p:cNvSpPr/>
          <p:nvPr/>
        </p:nvSpPr>
        <p:spPr>
          <a:xfrm>
            <a:off x="4532250" y="1350504"/>
            <a:ext cx="2345400" cy="923700"/>
          </a:xfrm>
          <a:prstGeom prst="rect">
            <a:avLst/>
          </a:prstGeom>
          <a:solidFill>
            <a:srgbClr val="5C94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#5C9494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Used in logo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8" name="Google Shape;128;p22"/>
          <p:cNvSpPr/>
          <p:nvPr/>
        </p:nvSpPr>
        <p:spPr>
          <a:xfrm>
            <a:off x="6877650" y="3170254"/>
            <a:ext cx="2345400" cy="9237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#666666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9" name="Google Shape;129;p22"/>
          <p:cNvSpPr/>
          <p:nvPr/>
        </p:nvSpPr>
        <p:spPr>
          <a:xfrm>
            <a:off x="2186850" y="3668104"/>
            <a:ext cx="2345400" cy="9237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#999999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0" name="Google Shape;130;p22"/>
          <p:cNvSpPr/>
          <p:nvPr/>
        </p:nvSpPr>
        <p:spPr>
          <a:xfrm>
            <a:off x="6877650" y="1820704"/>
            <a:ext cx="2345400" cy="923700"/>
          </a:xfrm>
          <a:prstGeom prst="rect">
            <a:avLst/>
          </a:prstGeom>
          <a:solidFill>
            <a:srgbClr val="9F3E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#9F3E39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1" name="Google Shape;131;p22"/>
          <p:cNvSpPr/>
          <p:nvPr/>
        </p:nvSpPr>
        <p:spPr>
          <a:xfrm>
            <a:off x="-158550" y="1689129"/>
            <a:ext cx="2345400" cy="923700"/>
          </a:xfrm>
          <a:prstGeom prst="rect">
            <a:avLst/>
          </a:prstGeom>
          <a:solidFill>
            <a:srgbClr val="FFF7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#FFF7D6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2" name="Google Shape;132;p22"/>
          <p:cNvSpPr/>
          <p:nvPr/>
        </p:nvSpPr>
        <p:spPr>
          <a:xfrm>
            <a:off x="2186850" y="2274204"/>
            <a:ext cx="2345400" cy="923700"/>
          </a:xfrm>
          <a:prstGeom prst="rect">
            <a:avLst/>
          </a:prstGeom>
          <a:solidFill>
            <a:srgbClr val="DDA01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#DDA01D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3" name="Google Shape;133;p22"/>
          <p:cNvSpPr/>
          <p:nvPr/>
        </p:nvSpPr>
        <p:spPr>
          <a:xfrm>
            <a:off x="4532250" y="2744404"/>
            <a:ext cx="2345400" cy="923700"/>
          </a:xfrm>
          <a:prstGeom prst="rect">
            <a:avLst/>
          </a:prstGeom>
          <a:solidFill>
            <a:srgbClr val="9460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#94602C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4" name="Google Shape;134;p22"/>
          <p:cNvSpPr/>
          <p:nvPr/>
        </p:nvSpPr>
        <p:spPr>
          <a:xfrm>
            <a:off x="-158550" y="2744404"/>
            <a:ext cx="2345400" cy="923700"/>
          </a:xfrm>
          <a:prstGeom prst="rect">
            <a:avLst/>
          </a:prstGeom>
          <a:solidFill>
            <a:srgbClr val="976BB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#976BB0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35" name="Google Shape;135;p22"/>
          <p:cNvSpPr/>
          <p:nvPr/>
        </p:nvSpPr>
        <p:spPr>
          <a:xfrm>
            <a:off x="-25" y="0"/>
            <a:ext cx="2200800" cy="3555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This is for help, not intended to restrict creative freedom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ovatech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